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06C16D-6F4B-4E1E-B009-E8AE3AFECFDD}" type="datetimeFigureOut">
              <a:rPr lang="en-US" smtClean="0"/>
              <a:t>10/31/2021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A265D3-06E5-4743-A559-7F8F3788AAE9}" type="slidenum">
              <a:rPr lang="en-US" smtClean="0"/>
              <a:t>‹#›</a:t>
            </a:fld>
            <a:endParaRPr lang="en-US"/>
          </a:p>
        </p:txBody>
      </p:sp>
    </p:spTree>
    <p:extLst>
      <p:ext uri="{BB962C8B-B14F-4D97-AF65-F5344CB8AC3E}">
        <p14:creationId xmlns:p14="http://schemas.microsoft.com/office/powerpoint/2010/main" val="46064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74320" algn="l" defTabSz="914400" rtl="0" eaLnBrk="1" fontAlgn="auto" latinLnBrk="0" hangingPunct="1">
              <a:lnSpc>
                <a:spcPct val="100000"/>
              </a:lnSpc>
              <a:spcBef>
                <a:spcPts val="0"/>
              </a:spcBef>
              <a:spcAft>
                <a:spcPts val="1000"/>
              </a:spcAft>
              <a:buClr>
                <a:srgbClr val="31B6FD"/>
              </a:buClr>
              <a:buSzPct val="100000"/>
              <a:buFont typeface="Symbol" pitchFamily="18" charset="2"/>
              <a:buChar char=""/>
              <a:tabLst/>
              <a:defRPr/>
            </a:pPr>
            <a:r>
              <a:rPr kumimoji="0" lang="en-US" sz="2400" b="0" i="0" u="none" strike="noStrike" kern="1200" cap="none" spc="0" normalizeH="0" baseline="0" noProof="0" dirty="0" smtClean="0">
                <a:ln>
                  <a:noFill/>
                </a:ln>
                <a:solidFill>
                  <a:srgbClr val="073E87"/>
                </a:solidFill>
                <a:effectLst/>
                <a:uLnTx/>
                <a:uFillTx/>
                <a:latin typeface="Times New Roman"/>
                <a:ea typeface="Calibri"/>
                <a:cs typeface="+mn-cs"/>
              </a:rPr>
              <a:t>The world has experienced an increase of 3° of the temperature of the last century due to an increase in carbon dioxide and other heat-trapping effects such as greenhouse effects.</a:t>
            </a:r>
          </a:p>
          <a:p>
            <a:endParaRPr lang="en-US" dirty="0"/>
          </a:p>
        </p:txBody>
      </p:sp>
      <p:sp>
        <p:nvSpPr>
          <p:cNvPr id="4" name="Slide Number Placeholder 3"/>
          <p:cNvSpPr>
            <a:spLocks noGrp="1"/>
          </p:cNvSpPr>
          <p:nvPr>
            <p:ph type="sldNum" sz="quarter" idx="10"/>
          </p:nvPr>
        </p:nvSpPr>
        <p:spPr/>
        <p:txBody>
          <a:bodyPr/>
          <a:lstStyle/>
          <a:p>
            <a:fld id="{BFA265D3-06E5-4743-A559-7F8F3788AAE9}" type="slidenum">
              <a:rPr lang="en-US" smtClean="0"/>
              <a:t>2</a:t>
            </a:fld>
            <a:endParaRPr lang="en-US"/>
          </a:p>
        </p:txBody>
      </p:sp>
    </p:spTree>
    <p:extLst>
      <p:ext uri="{BB962C8B-B14F-4D97-AF65-F5344CB8AC3E}">
        <p14:creationId xmlns:p14="http://schemas.microsoft.com/office/powerpoint/2010/main" val="1717838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74320" algn="l" defTabSz="914400" rtl="0" eaLnBrk="1" fontAlgn="auto" latinLnBrk="0" hangingPunct="1">
              <a:lnSpc>
                <a:spcPct val="100000"/>
              </a:lnSpc>
              <a:spcBef>
                <a:spcPts val="0"/>
              </a:spcBef>
              <a:spcAft>
                <a:spcPts val="1000"/>
              </a:spcAft>
              <a:buClr>
                <a:srgbClr val="31B6FD"/>
              </a:buClr>
              <a:buSzPct val="100000"/>
              <a:buFont typeface="Symbol" pitchFamily="18" charset="2"/>
              <a:buChar char=""/>
              <a:tabLst/>
              <a:defRPr/>
            </a:pPr>
            <a:r>
              <a:rPr kumimoji="0" lang="en-US" sz="2400" b="0" i="0" u="none" strike="noStrike" kern="1200" cap="none" spc="0" normalizeH="0" baseline="0" noProof="0" dirty="0" smtClean="0">
                <a:ln>
                  <a:noFill/>
                </a:ln>
                <a:solidFill>
                  <a:srgbClr val="073E87"/>
                </a:solidFill>
                <a:effectLst/>
                <a:uLnTx/>
                <a:uFillTx/>
                <a:latin typeface="Times New Roman"/>
                <a:ea typeface="Calibri"/>
                <a:cs typeface="+mn-cs"/>
              </a:rPr>
              <a:t>Due to this problem, insurers have started withdrawing real estate insurance policies in high-risk areas, which is causing a decline in the prices of real estate. </a:t>
            </a:r>
          </a:p>
          <a:p>
            <a:endParaRPr lang="en-US" dirty="0"/>
          </a:p>
        </p:txBody>
      </p:sp>
      <p:sp>
        <p:nvSpPr>
          <p:cNvPr id="4" name="Slide Number Placeholder 3"/>
          <p:cNvSpPr>
            <a:spLocks noGrp="1"/>
          </p:cNvSpPr>
          <p:nvPr>
            <p:ph type="sldNum" sz="quarter" idx="10"/>
          </p:nvPr>
        </p:nvSpPr>
        <p:spPr/>
        <p:txBody>
          <a:bodyPr/>
          <a:lstStyle/>
          <a:p>
            <a:fld id="{BFA265D3-06E5-4743-A559-7F8F3788AAE9}" type="slidenum">
              <a:rPr lang="en-US" smtClean="0"/>
              <a:t>3</a:t>
            </a:fld>
            <a:endParaRPr lang="en-US"/>
          </a:p>
        </p:txBody>
      </p:sp>
    </p:spTree>
    <p:extLst>
      <p:ext uri="{BB962C8B-B14F-4D97-AF65-F5344CB8AC3E}">
        <p14:creationId xmlns:p14="http://schemas.microsoft.com/office/powerpoint/2010/main" val="2238508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74320" algn="l" defTabSz="914400" rtl="0" eaLnBrk="1" fontAlgn="auto" latinLnBrk="0" hangingPunct="1">
              <a:lnSpc>
                <a:spcPct val="100000"/>
              </a:lnSpc>
              <a:spcBef>
                <a:spcPts val="0"/>
              </a:spcBef>
              <a:spcAft>
                <a:spcPts val="1000"/>
              </a:spcAft>
              <a:buClr>
                <a:srgbClr val="31B6FD"/>
              </a:buClr>
              <a:buSzPct val="100000"/>
              <a:buFont typeface="Symbol" pitchFamily="18" charset="2"/>
              <a:buChar char=""/>
              <a:tabLst/>
              <a:defRPr/>
            </a:pPr>
            <a:r>
              <a:rPr kumimoji="0" lang="en-US" sz="2400" b="0" i="0" u="none" strike="noStrike" kern="1200" cap="none" spc="0" normalizeH="0" baseline="0" noProof="0" dirty="0" smtClean="0">
                <a:ln>
                  <a:noFill/>
                </a:ln>
                <a:solidFill>
                  <a:srgbClr val="073E87"/>
                </a:solidFill>
                <a:effectLst/>
                <a:uLnTx/>
                <a:uFillTx/>
                <a:latin typeface="Times New Roman"/>
                <a:ea typeface="Calibri"/>
                <a:cs typeface="+mn-cs"/>
              </a:rPr>
              <a:t>To reduce the effects of climate change and global warming on real estate, the government is discouraging the construction of homes in prone areas from reducing the cost of servicing any damage done. Insurance companies started this, and now the state has taken action to reduce the effects of climate change on real estate. They also refer to mitigating investment and reputational risk and taking evidence-based ESG action that supports strong, long-term risk-adjusted returns. </a:t>
            </a:r>
          </a:p>
          <a:p>
            <a:pPr marL="0" marR="0" lvl="0" indent="-274320" algn="l" defTabSz="914400" rtl="0" eaLnBrk="1" fontAlgn="auto" latinLnBrk="0" hangingPunct="1">
              <a:lnSpc>
                <a:spcPct val="100000"/>
              </a:lnSpc>
              <a:spcBef>
                <a:spcPts val="0"/>
              </a:spcBef>
              <a:spcAft>
                <a:spcPts val="1000"/>
              </a:spcAft>
              <a:buClr>
                <a:srgbClr val="31B6FD"/>
              </a:buClr>
              <a:buSzPct val="100000"/>
              <a:buFont typeface="Symbol" pitchFamily="18" charset="2"/>
              <a:buChar char=""/>
              <a:tabLst/>
              <a:defRPr/>
            </a:pPr>
            <a:endParaRPr kumimoji="0" lang="en-US" sz="2400" b="0" i="0" u="none" strike="noStrike" kern="1200" cap="none" spc="0" normalizeH="0" baseline="0" noProof="0" dirty="0" smtClean="0">
              <a:ln>
                <a:noFill/>
              </a:ln>
              <a:solidFill>
                <a:srgbClr val="073E87"/>
              </a:solidFill>
              <a:effectLst/>
              <a:uLnTx/>
              <a:uFillTx/>
              <a:latin typeface="Times New Roman"/>
              <a:ea typeface="Calibri"/>
              <a:cs typeface="+mn-cs"/>
            </a:endParaRPr>
          </a:p>
          <a:p>
            <a:endParaRPr lang="en-US" dirty="0"/>
          </a:p>
        </p:txBody>
      </p:sp>
      <p:sp>
        <p:nvSpPr>
          <p:cNvPr id="4" name="Slide Number Placeholder 3"/>
          <p:cNvSpPr>
            <a:spLocks noGrp="1"/>
          </p:cNvSpPr>
          <p:nvPr>
            <p:ph type="sldNum" sz="quarter" idx="10"/>
          </p:nvPr>
        </p:nvSpPr>
        <p:spPr/>
        <p:txBody>
          <a:bodyPr/>
          <a:lstStyle/>
          <a:p>
            <a:fld id="{BFA265D3-06E5-4743-A559-7F8F3788AAE9}" type="slidenum">
              <a:rPr lang="en-US" smtClean="0"/>
              <a:t>4</a:t>
            </a:fld>
            <a:endParaRPr lang="en-US"/>
          </a:p>
        </p:txBody>
      </p:sp>
    </p:spTree>
    <p:extLst>
      <p:ext uri="{BB962C8B-B14F-4D97-AF65-F5344CB8AC3E}">
        <p14:creationId xmlns:p14="http://schemas.microsoft.com/office/powerpoint/2010/main" val="870766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7BF922-3B58-42A6-BCDD-472DE442341A}" type="datetimeFigureOut">
              <a:rPr lang="en-US" smtClean="0"/>
              <a:t>10/31/2021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5ADFB-173F-4904-BA53-14FA0D5F871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BF922-3B58-42A6-BCDD-472DE442341A}" type="datetimeFigureOut">
              <a:rPr lang="en-US" smtClean="0"/>
              <a:t>10/31/2021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5ADFB-173F-4904-BA53-14FA0D5F8717}"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7BF922-3B58-42A6-BCDD-472DE442341A}" type="datetimeFigureOut">
              <a:rPr lang="en-US" smtClean="0"/>
              <a:t>10/31/2021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5ADFB-173F-4904-BA53-14FA0D5F871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E7BF922-3B58-42A6-BCDD-472DE442341A}" type="datetimeFigureOut">
              <a:rPr lang="en-US" smtClean="0"/>
              <a:t>10/31/2021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5ADFB-173F-4904-BA53-14FA0D5F8717}"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7BF922-3B58-42A6-BCDD-472DE442341A}" type="datetimeFigureOut">
              <a:rPr lang="en-US" smtClean="0"/>
              <a:t>10/31/2021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55ADFB-173F-4904-BA53-14FA0D5F871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7BF922-3B58-42A6-BCDD-472DE442341A}" type="datetimeFigureOut">
              <a:rPr lang="en-US" smtClean="0"/>
              <a:t>10/31/2021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55ADFB-173F-4904-BA53-14FA0D5F871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E7BF922-3B58-42A6-BCDD-472DE442341A}" type="datetimeFigureOut">
              <a:rPr lang="en-US" smtClean="0"/>
              <a:t>10/31/2021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55ADFB-173F-4904-BA53-14FA0D5F871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E7BF922-3B58-42A6-BCDD-472DE442341A}" type="datetimeFigureOut">
              <a:rPr lang="en-US" smtClean="0"/>
              <a:t>10/31/2021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5ADFB-173F-4904-BA53-14FA0D5F8717}"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7BF922-3B58-42A6-BCDD-472DE442341A}" type="datetimeFigureOut">
              <a:rPr lang="en-US" smtClean="0"/>
              <a:t>10/31/2021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5ADFB-173F-4904-BA53-14FA0D5F8717}"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7BF922-3B58-42A6-BCDD-472DE442341A}" type="datetimeFigureOut">
              <a:rPr lang="en-US" smtClean="0"/>
              <a:t>10/31/2021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5ADFB-173F-4904-BA53-14FA0D5F871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E7BF922-3B58-42A6-BCDD-472DE442341A}" type="datetimeFigureOut">
              <a:rPr lang="en-US" smtClean="0"/>
              <a:t>10/31/2021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5ADFB-173F-4904-BA53-14FA0D5F8717}"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E7BF922-3B58-42A6-BCDD-472DE442341A}" type="datetimeFigureOut">
              <a:rPr lang="en-US" smtClean="0"/>
              <a:t>10/31/2021</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155ADFB-173F-4904-BA53-14FA0D5F8717}"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90600"/>
          </a:xfrm>
        </p:spPr>
        <p:txBody>
          <a:bodyPr/>
          <a:lstStyle/>
          <a:p>
            <a:r>
              <a:rPr lang="en-US" dirty="0" smtClean="0"/>
              <a:t>Cover page </a:t>
            </a:r>
            <a:endParaRPr lang="en-US" dirty="0"/>
          </a:p>
        </p:txBody>
      </p:sp>
      <p:sp>
        <p:nvSpPr>
          <p:cNvPr id="3" name="Subtitle 2"/>
          <p:cNvSpPr>
            <a:spLocks noGrp="1"/>
          </p:cNvSpPr>
          <p:nvPr>
            <p:ph type="subTitle" idx="1"/>
          </p:nvPr>
        </p:nvSpPr>
        <p:spPr>
          <a:xfrm>
            <a:off x="1371600" y="1828800"/>
            <a:ext cx="6400800" cy="3200401"/>
          </a:xfrm>
        </p:spPr>
        <p:txBody>
          <a:bodyPr/>
          <a:lstStyle/>
          <a:p>
            <a:pPr>
              <a:spcBef>
                <a:spcPts val="0"/>
              </a:spcBef>
              <a:spcAft>
                <a:spcPts val="1000"/>
              </a:spcAft>
            </a:pPr>
            <a:r>
              <a:rPr lang="en-US" dirty="0">
                <a:latin typeface="Times New Roman"/>
                <a:ea typeface="Calibri"/>
              </a:rPr>
              <a:t>Effects of climate change on real estate </a:t>
            </a:r>
          </a:p>
          <a:p>
            <a:r>
              <a:rPr lang="en-US" dirty="0" smtClean="0"/>
              <a:t>Institutional affiliation </a:t>
            </a:r>
          </a:p>
          <a:p>
            <a:r>
              <a:rPr lang="en-US" dirty="0" smtClean="0"/>
              <a:t>Name of student</a:t>
            </a:r>
          </a:p>
          <a:p>
            <a:r>
              <a:rPr lang="en-US" dirty="0" smtClean="0"/>
              <a:t>Name of instructor </a:t>
            </a:r>
          </a:p>
          <a:p>
            <a:r>
              <a:rPr lang="en-US" dirty="0" smtClean="0"/>
              <a:t>Due date </a:t>
            </a:r>
            <a:endParaRPr lang="en-US" dirty="0"/>
          </a:p>
        </p:txBody>
      </p:sp>
    </p:spTree>
    <p:extLst>
      <p:ext uri="{BB962C8B-B14F-4D97-AF65-F5344CB8AC3E}">
        <p14:creationId xmlns:p14="http://schemas.microsoft.com/office/powerpoint/2010/main" val="143084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828800"/>
            <a:ext cx="8686799" cy="4800600"/>
          </a:xfrm>
        </p:spPr>
        <p:txBody>
          <a:bodyPr>
            <a:normAutofit/>
          </a:bodyPr>
          <a:lstStyle/>
          <a:p>
            <a:pPr marL="0" marR="0">
              <a:spcBef>
                <a:spcPts val="0"/>
              </a:spcBef>
              <a:spcAft>
                <a:spcPts val="1000"/>
              </a:spcAft>
            </a:pPr>
            <a:r>
              <a:rPr lang="en-US" dirty="0">
                <a:latin typeface="Times New Roman"/>
                <a:ea typeface="Calibri"/>
              </a:rPr>
              <a:t>The world is experiencing climate change that is impacting negatively on real estate.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Due </a:t>
            </a:r>
            <a:r>
              <a:rPr lang="en-US" dirty="0">
                <a:latin typeface="Times New Roman"/>
                <a:ea typeface="Calibri"/>
              </a:rPr>
              <a:t>to global warming, countries are experiencing the rise of sea levels, coastal erosion, floods and wildfires.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This </a:t>
            </a:r>
            <a:r>
              <a:rPr lang="en-US" dirty="0">
                <a:latin typeface="Times New Roman"/>
                <a:ea typeface="Calibri"/>
              </a:rPr>
              <a:t>has affected real estate in almost all parts of the world, and California is part of that problem. </a:t>
            </a:r>
            <a:endParaRPr lang="en-US" dirty="0"/>
          </a:p>
        </p:txBody>
      </p:sp>
      <p:sp>
        <p:nvSpPr>
          <p:cNvPr id="3" name="Title 2"/>
          <p:cNvSpPr>
            <a:spLocks noGrp="1"/>
          </p:cNvSpPr>
          <p:nvPr>
            <p:ph type="title"/>
          </p:nvPr>
        </p:nvSpPr>
        <p:spPr>
          <a:xfrm>
            <a:off x="457200" y="338328"/>
            <a:ext cx="8229600" cy="1109472"/>
          </a:xfrm>
        </p:spPr>
        <p:txBody>
          <a:bodyPr>
            <a:normAutofit fontScale="90000"/>
          </a:bodyPr>
          <a:lstStyle/>
          <a:p>
            <a:pPr lvl="0">
              <a:spcBef>
                <a:spcPts val="0"/>
              </a:spcBef>
              <a:spcAft>
                <a:spcPts val="1000"/>
              </a:spcAft>
            </a:pPr>
            <a:r>
              <a:rPr lang="en-US" sz="3600" dirty="0">
                <a:latin typeface="Times New Roman"/>
                <a:ea typeface="Calibri"/>
                <a:cs typeface="+mn-cs"/>
              </a:rPr>
              <a:t>Effects of climate change on real estate </a:t>
            </a:r>
            <a:br>
              <a:rPr lang="en-US" sz="3600" dirty="0">
                <a:latin typeface="Times New Roman"/>
                <a:ea typeface="Calibri"/>
                <a:cs typeface="+mn-cs"/>
              </a:rPr>
            </a:br>
            <a:endParaRPr lang="en-US" sz="3600" dirty="0"/>
          </a:p>
        </p:txBody>
      </p:sp>
    </p:spTree>
    <p:extLst>
      <p:ext uri="{BB962C8B-B14F-4D97-AF65-F5344CB8AC3E}">
        <p14:creationId xmlns:p14="http://schemas.microsoft.com/office/powerpoint/2010/main" val="1751115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marR="0">
              <a:spcBef>
                <a:spcPts val="0"/>
              </a:spcBef>
              <a:spcAft>
                <a:spcPts val="1000"/>
              </a:spcAft>
            </a:pPr>
            <a:r>
              <a:rPr lang="en-US" dirty="0">
                <a:latin typeface="Times New Roman"/>
                <a:ea typeface="Calibri"/>
              </a:rPr>
              <a:t>It is estimated that an increase in sea level, erosion of coastal lines, and wildfire is causing the decline of real estate, and it is projected this will cause some $300 million to $3.9 billion in California real estate losses annually.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California </a:t>
            </a:r>
            <a:r>
              <a:rPr lang="en-US" dirty="0">
                <a:latin typeface="Times New Roman"/>
                <a:ea typeface="Calibri"/>
              </a:rPr>
              <a:t>alone has $2.5 trillion in real estate assets at risk due to climate change, resulting in climate damage. </a:t>
            </a:r>
            <a:endParaRPr lang="en-US" dirty="0"/>
          </a:p>
        </p:txBody>
      </p:sp>
      <p:sp>
        <p:nvSpPr>
          <p:cNvPr id="3" name="Title 2"/>
          <p:cNvSpPr>
            <a:spLocks noGrp="1"/>
          </p:cNvSpPr>
          <p:nvPr>
            <p:ph type="title"/>
          </p:nvPr>
        </p:nvSpPr>
        <p:spPr/>
        <p:txBody>
          <a:bodyPr/>
          <a:lstStyle/>
          <a:p>
            <a:r>
              <a:rPr lang="en-US" dirty="0" smtClean="0"/>
              <a:t>Cont. </a:t>
            </a:r>
            <a:endParaRPr lang="en-US" dirty="0"/>
          </a:p>
        </p:txBody>
      </p:sp>
    </p:spTree>
    <p:extLst>
      <p:ext uri="{BB962C8B-B14F-4D97-AF65-F5344CB8AC3E}">
        <p14:creationId xmlns:p14="http://schemas.microsoft.com/office/powerpoint/2010/main" val="931362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1524000"/>
            <a:ext cx="8610600" cy="5105400"/>
          </a:xfrm>
        </p:spPr>
        <p:txBody>
          <a:bodyPr>
            <a:normAutofit/>
          </a:bodyPr>
          <a:lstStyle/>
          <a:p>
            <a:pPr marL="0" marR="0">
              <a:spcBef>
                <a:spcPts val="0"/>
              </a:spcBef>
              <a:spcAft>
                <a:spcPts val="1000"/>
              </a:spcAft>
            </a:pPr>
            <a:r>
              <a:rPr lang="en-US" dirty="0">
                <a:latin typeface="Times New Roman"/>
                <a:ea typeface="Calibri"/>
              </a:rPr>
              <a:t>real estate has implemented measures that will reduce global warming.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This </a:t>
            </a:r>
            <a:r>
              <a:rPr lang="en-US" dirty="0">
                <a:latin typeface="Times New Roman"/>
                <a:ea typeface="Calibri"/>
              </a:rPr>
              <a:t>involves reducing the amount of carbon dioxide emission into the environment and thus reducing the effects.  </a:t>
            </a:r>
            <a:endParaRPr lang="en-US" dirty="0" smtClean="0">
              <a:latin typeface="Times New Roman"/>
              <a:ea typeface="Calibri"/>
            </a:endParaRPr>
          </a:p>
          <a:p>
            <a:pPr marL="0" marR="0">
              <a:spcBef>
                <a:spcPts val="0"/>
              </a:spcBef>
              <a:spcAft>
                <a:spcPts val="1000"/>
              </a:spcAft>
            </a:pPr>
            <a:endParaRPr lang="en-US" dirty="0">
              <a:latin typeface="Times New Roman"/>
              <a:ea typeface="Calibri"/>
            </a:endParaRPr>
          </a:p>
          <a:p>
            <a:pPr marL="0" marR="0">
              <a:spcBef>
                <a:spcPts val="0"/>
              </a:spcBef>
              <a:spcAft>
                <a:spcPts val="1000"/>
              </a:spcAft>
            </a:pPr>
            <a:r>
              <a:rPr lang="en-US" dirty="0" smtClean="0">
                <a:latin typeface="Times New Roman"/>
                <a:ea typeface="Calibri"/>
              </a:rPr>
              <a:t>Tenants</a:t>
            </a:r>
            <a:r>
              <a:rPr lang="en-US" dirty="0">
                <a:latin typeface="Times New Roman"/>
                <a:ea typeface="Calibri"/>
              </a:rPr>
              <a:t>, employees and visitors are required to recycle their waste products in an attempt to reduce carbon emissions. Investors are looking for ESG initiatives and opportunities.</a:t>
            </a:r>
            <a:r>
              <a:rPr lang="en-US" dirty="0">
                <a:solidFill>
                  <a:srgbClr val="000D37"/>
                </a:solidFill>
                <a:latin typeface="Arial"/>
                <a:ea typeface="Calibri"/>
              </a:rPr>
              <a:t> </a:t>
            </a:r>
            <a:endParaRPr lang="en-US" dirty="0"/>
          </a:p>
        </p:txBody>
      </p:sp>
      <p:sp>
        <p:nvSpPr>
          <p:cNvPr id="3" name="Title 2"/>
          <p:cNvSpPr>
            <a:spLocks noGrp="1"/>
          </p:cNvSpPr>
          <p:nvPr>
            <p:ph type="title"/>
          </p:nvPr>
        </p:nvSpPr>
        <p:spPr/>
        <p:txBody>
          <a:bodyPr/>
          <a:lstStyle/>
          <a:p>
            <a:r>
              <a:rPr lang="en-US" dirty="0" smtClean="0"/>
              <a:t>Solution to climate change </a:t>
            </a:r>
            <a:endParaRPr lang="en-US" dirty="0"/>
          </a:p>
        </p:txBody>
      </p:sp>
    </p:spTree>
    <p:extLst>
      <p:ext uri="{BB962C8B-B14F-4D97-AF65-F5344CB8AC3E}">
        <p14:creationId xmlns:p14="http://schemas.microsoft.com/office/powerpoint/2010/main" val="253995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610599" cy="5105400"/>
          </a:xfrm>
        </p:spPr>
        <p:txBody>
          <a:bodyPr>
            <a:normAutofit/>
          </a:bodyPr>
          <a:lstStyle/>
          <a:p>
            <a:pPr marL="0" marR="0">
              <a:spcBef>
                <a:spcPts val="0"/>
              </a:spcBef>
              <a:spcAft>
                <a:spcPts val="1000"/>
              </a:spcAft>
            </a:pPr>
            <a:r>
              <a:rPr lang="en-US" dirty="0">
                <a:latin typeface="Times New Roman"/>
                <a:ea typeface="Calibri"/>
              </a:rPr>
              <a:t>The following measure can be taken to channel change to global warming that would reduce its effects on real estate</a:t>
            </a:r>
            <a:r>
              <a:rPr lang="en-US" dirty="0" smtClean="0">
                <a:latin typeface="Times New Roman"/>
                <a:ea typeface="Calibri"/>
              </a:rPr>
              <a:t>;</a:t>
            </a:r>
          </a:p>
          <a:p>
            <a:pPr marL="0" marR="0">
              <a:spcBef>
                <a:spcPts val="0"/>
              </a:spcBef>
              <a:spcAft>
                <a:spcPts val="1000"/>
              </a:spcAft>
            </a:pPr>
            <a:r>
              <a:rPr lang="en-US" dirty="0" smtClean="0">
                <a:latin typeface="Times New Roman"/>
                <a:ea typeface="Calibri"/>
              </a:rPr>
              <a:t> </a:t>
            </a:r>
            <a:r>
              <a:rPr lang="en-US" dirty="0">
                <a:latin typeface="Times New Roman"/>
                <a:ea typeface="Calibri"/>
              </a:rPr>
              <a:t>Improve energy efficiency and increase the use of renewable energy,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Strengthen </a:t>
            </a:r>
            <a:r>
              <a:rPr lang="en-US" dirty="0">
                <a:latin typeface="Times New Roman"/>
                <a:ea typeface="Calibri"/>
              </a:rPr>
              <a:t>resilience to climate-related hazards, Improve resource efficiency</a:t>
            </a:r>
            <a:r>
              <a:rPr lang="en-US" dirty="0" smtClean="0">
                <a:latin typeface="Times New Roman"/>
                <a:ea typeface="Calibri"/>
              </a:rPr>
              <a:t>,</a:t>
            </a:r>
          </a:p>
          <a:p>
            <a:pPr marL="0" marR="0">
              <a:spcBef>
                <a:spcPts val="0"/>
              </a:spcBef>
              <a:spcAft>
                <a:spcPts val="1000"/>
              </a:spcAft>
            </a:pPr>
            <a:r>
              <a:rPr lang="en-US" dirty="0" smtClean="0">
                <a:latin typeface="Times New Roman"/>
                <a:ea typeface="Calibri"/>
              </a:rPr>
              <a:t> </a:t>
            </a:r>
            <a:r>
              <a:rPr lang="en-US" dirty="0">
                <a:latin typeface="Times New Roman"/>
                <a:ea typeface="Calibri"/>
              </a:rPr>
              <a:t>reduce waste generation and improve recycling, limit food waste and prevent marine pollution,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Increase </a:t>
            </a:r>
            <a:r>
              <a:rPr lang="en-US" dirty="0">
                <a:latin typeface="Times New Roman"/>
                <a:ea typeface="Calibri"/>
              </a:rPr>
              <a:t>water efficiency and Protect natural heritage, </a:t>
            </a:r>
            <a:endParaRPr lang="en-US" dirty="0" smtClean="0">
              <a:latin typeface="Times New Roman"/>
              <a:ea typeface="Calibri"/>
            </a:endParaRPr>
          </a:p>
          <a:p>
            <a:pPr marL="0" marR="0">
              <a:spcBef>
                <a:spcPts val="0"/>
              </a:spcBef>
              <a:spcAft>
                <a:spcPts val="1000"/>
              </a:spcAft>
            </a:pPr>
            <a:r>
              <a:rPr lang="en-US" dirty="0" smtClean="0">
                <a:latin typeface="Times New Roman"/>
                <a:ea typeface="Calibri"/>
              </a:rPr>
              <a:t>limit </a:t>
            </a:r>
            <a:r>
              <a:rPr lang="en-US" dirty="0">
                <a:latin typeface="Times New Roman"/>
                <a:ea typeface="Calibri"/>
              </a:rPr>
              <a:t>biodiversity loss and improve access to green space.</a:t>
            </a:r>
          </a:p>
          <a:p>
            <a:endParaRPr lang="en-US" dirty="0"/>
          </a:p>
        </p:txBody>
      </p:sp>
      <p:sp>
        <p:nvSpPr>
          <p:cNvPr id="3" name="Title 2"/>
          <p:cNvSpPr>
            <a:spLocks noGrp="1"/>
          </p:cNvSpPr>
          <p:nvPr>
            <p:ph type="title"/>
          </p:nvPr>
        </p:nvSpPr>
        <p:spPr>
          <a:xfrm>
            <a:off x="457200" y="338328"/>
            <a:ext cx="8229600" cy="1109472"/>
          </a:xfrm>
        </p:spPr>
        <p:txBody>
          <a:bodyPr/>
          <a:lstStyle/>
          <a:p>
            <a:r>
              <a:rPr lang="en-US" dirty="0" smtClean="0"/>
              <a:t>Cont. </a:t>
            </a:r>
            <a:endParaRPr lang="en-US" dirty="0"/>
          </a:p>
        </p:txBody>
      </p:sp>
    </p:spTree>
    <p:extLst>
      <p:ext uri="{BB962C8B-B14F-4D97-AF65-F5344CB8AC3E}">
        <p14:creationId xmlns:p14="http://schemas.microsoft.com/office/powerpoint/2010/main" val="4089439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752600"/>
            <a:ext cx="8686799" cy="4800600"/>
          </a:xfrm>
        </p:spPr>
        <p:txBody>
          <a:bodyPr/>
          <a:lstStyle/>
          <a:p>
            <a:r>
              <a:rPr lang="en-US" dirty="0" err="1">
                <a:solidFill>
                  <a:srgbClr val="222222"/>
                </a:solidFill>
                <a:latin typeface="Arial"/>
              </a:rPr>
              <a:t>Baldauf</a:t>
            </a:r>
            <a:r>
              <a:rPr lang="en-US" dirty="0">
                <a:solidFill>
                  <a:srgbClr val="222222"/>
                </a:solidFill>
                <a:latin typeface="Arial"/>
              </a:rPr>
              <a:t>, M., </a:t>
            </a:r>
            <a:r>
              <a:rPr lang="en-US" dirty="0" err="1">
                <a:solidFill>
                  <a:srgbClr val="222222"/>
                </a:solidFill>
                <a:latin typeface="Arial"/>
              </a:rPr>
              <a:t>Garlappi</a:t>
            </a:r>
            <a:r>
              <a:rPr lang="en-US" dirty="0">
                <a:solidFill>
                  <a:srgbClr val="222222"/>
                </a:solidFill>
                <a:latin typeface="Arial"/>
              </a:rPr>
              <a:t>, L., &amp; </a:t>
            </a:r>
            <a:r>
              <a:rPr lang="en-US" dirty="0" err="1">
                <a:solidFill>
                  <a:srgbClr val="222222"/>
                </a:solidFill>
                <a:latin typeface="Arial"/>
              </a:rPr>
              <a:t>Yannelis</a:t>
            </a:r>
            <a:r>
              <a:rPr lang="en-US" dirty="0">
                <a:solidFill>
                  <a:srgbClr val="222222"/>
                </a:solidFill>
                <a:latin typeface="Arial"/>
              </a:rPr>
              <a:t>, C. (2020). Does climate change affect real estate prices? Only if you believe in it. </a:t>
            </a:r>
            <a:r>
              <a:rPr lang="en-US" i="1" dirty="0">
                <a:solidFill>
                  <a:srgbClr val="222222"/>
                </a:solidFill>
                <a:latin typeface="Arial"/>
              </a:rPr>
              <a:t>The Review of Financial Studies</a:t>
            </a:r>
            <a:r>
              <a:rPr lang="en-US" dirty="0">
                <a:solidFill>
                  <a:srgbClr val="222222"/>
                </a:solidFill>
                <a:latin typeface="Arial"/>
              </a:rPr>
              <a:t>, </a:t>
            </a:r>
            <a:r>
              <a:rPr lang="en-US" i="1" dirty="0">
                <a:solidFill>
                  <a:srgbClr val="222222"/>
                </a:solidFill>
                <a:latin typeface="Arial"/>
              </a:rPr>
              <a:t>33</a:t>
            </a:r>
            <a:r>
              <a:rPr lang="en-US" dirty="0">
                <a:solidFill>
                  <a:srgbClr val="222222"/>
                </a:solidFill>
                <a:latin typeface="Arial"/>
              </a:rPr>
              <a:t>(3), 1256-1295</a:t>
            </a:r>
            <a:r>
              <a:rPr lang="en-US" dirty="0" smtClean="0">
                <a:solidFill>
                  <a:srgbClr val="222222"/>
                </a:solidFill>
                <a:latin typeface="Arial"/>
              </a:rPr>
              <a:t>.</a:t>
            </a:r>
          </a:p>
          <a:p>
            <a:r>
              <a:rPr lang="en-US" dirty="0">
                <a:solidFill>
                  <a:srgbClr val="222222"/>
                </a:solidFill>
                <a:latin typeface="Arial"/>
              </a:rPr>
              <a:t>Thorne, K. M., MacDonald, G. M., Ambrose, R. F., Buffington, K. J., Freeman, C. M., </a:t>
            </a:r>
            <a:r>
              <a:rPr lang="en-US" dirty="0" err="1">
                <a:solidFill>
                  <a:srgbClr val="222222"/>
                </a:solidFill>
                <a:latin typeface="Arial"/>
              </a:rPr>
              <a:t>Janousek</a:t>
            </a:r>
            <a:r>
              <a:rPr lang="en-US" dirty="0">
                <a:solidFill>
                  <a:srgbClr val="222222"/>
                </a:solidFill>
                <a:latin typeface="Arial"/>
              </a:rPr>
              <a:t>, C. N., ... &amp; </a:t>
            </a:r>
            <a:r>
              <a:rPr lang="en-US" dirty="0" err="1">
                <a:solidFill>
                  <a:srgbClr val="222222"/>
                </a:solidFill>
                <a:latin typeface="Arial"/>
              </a:rPr>
              <a:t>Takekawa</a:t>
            </a:r>
            <a:r>
              <a:rPr lang="en-US" dirty="0">
                <a:solidFill>
                  <a:srgbClr val="222222"/>
                </a:solidFill>
                <a:latin typeface="Arial"/>
              </a:rPr>
              <a:t>, J. Y. (2016). </a:t>
            </a:r>
            <a:r>
              <a:rPr lang="en-US" i="1" dirty="0">
                <a:solidFill>
                  <a:srgbClr val="222222"/>
                </a:solidFill>
                <a:latin typeface="Arial"/>
              </a:rPr>
              <a:t>Effects of climate change on tidal marshes along a latitudinal gradient in California</a:t>
            </a:r>
            <a:r>
              <a:rPr lang="en-US" dirty="0">
                <a:solidFill>
                  <a:srgbClr val="222222"/>
                </a:solidFill>
                <a:latin typeface="Arial"/>
              </a:rPr>
              <a:t> (No. 2016-1125). US Geological Survey.</a:t>
            </a:r>
            <a:endParaRPr lang="en-US" dirty="0"/>
          </a:p>
        </p:txBody>
      </p:sp>
      <p:sp>
        <p:nvSpPr>
          <p:cNvPr id="3" name="Title 2"/>
          <p:cNvSpPr>
            <a:spLocks noGrp="1"/>
          </p:cNvSpPr>
          <p:nvPr>
            <p:ph type="title"/>
          </p:nvPr>
        </p:nvSpPr>
        <p:spPr/>
        <p:txBody>
          <a:bodyPr/>
          <a:lstStyle/>
          <a:p>
            <a:r>
              <a:rPr lang="en-US" dirty="0" smtClean="0"/>
              <a:t>References </a:t>
            </a:r>
            <a:endParaRPr lang="en-US" dirty="0"/>
          </a:p>
        </p:txBody>
      </p:sp>
    </p:spTree>
    <p:extLst>
      <p:ext uri="{BB962C8B-B14F-4D97-AF65-F5344CB8AC3E}">
        <p14:creationId xmlns:p14="http://schemas.microsoft.com/office/powerpoint/2010/main" val="25193798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TotalTime>
  <Words>434</Words>
  <Application>Microsoft Office PowerPoint</Application>
  <PresentationFormat>On-screen Show (4:3)</PresentationFormat>
  <Paragraphs>34</Paragraphs>
  <Slides>6</Slides>
  <Notes>3</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Waveform</vt:lpstr>
      <vt:lpstr>Cover page </vt:lpstr>
      <vt:lpstr>Effects of climate change on real estate  </vt:lpstr>
      <vt:lpstr>Cont. </vt:lpstr>
      <vt:lpstr>Solution to climate change </vt:lpstr>
      <vt:lpstr>Cont.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page </dc:title>
  <dc:creator>Windows User</dc:creator>
  <cp:lastModifiedBy>Windows User</cp:lastModifiedBy>
  <cp:revision>9</cp:revision>
  <dcterms:created xsi:type="dcterms:W3CDTF">2021-10-31T05:39:40Z</dcterms:created>
  <dcterms:modified xsi:type="dcterms:W3CDTF">2021-10-31T05:55:20Z</dcterms:modified>
</cp:coreProperties>
</file>